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6" r:id="rId9"/>
    <p:sldId id="270" r:id="rId10"/>
    <p:sldId id="269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101"/>
    <a:srgbClr val="DD4E21"/>
    <a:srgbClr val="DC4D21"/>
    <a:srgbClr val="92300F"/>
    <a:srgbClr val="712703"/>
    <a:srgbClr val="DD4D20"/>
    <a:srgbClr val="DE5E34"/>
    <a:srgbClr val="AE85A2"/>
    <a:srgbClr val="972B01"/>
    <a:srgbClr val="B9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7CD555-1A1D-4657-9EDD-068906E3B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265" y="1655531"/>
            <a:ext cx="8783495" cy="204158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7600"/>
              </a:lnSpc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Памятка </a:t>
            </a:r>
          </a:p>
          <a:p>
            <a:pPr algn="ctr">
              <a:lnSpc>
                <a:spcPts val="7600"/>
              </a:lnSpc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для родителей 1 классов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3725859"/>
            <a:ext cx="8184777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err="1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Харчевникова</a:t>
            </a:r>
            <a:r>
              <a:rPr lang="ru-RU" sz="22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Марина Андреевна</a:t>
            </a:r>
            <a:endParaRPr lang="ru-RU" sz="22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1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Всегда твердые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894" y="1335740"/>
            <a:ext cx="3299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Ж Ш Ц</a:t>
            </a:r>
            <a:endParaRPr lang="ru-RU" sz="6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215" y="3197974"/>
            <a:ext cx="7886700" cy="82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Всегда мягкие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271" y="4276164"/>
            <a:ext cx="3182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Ч Щ Й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32" y="374090"/>
            <a:ext cx="5736291" cy="1325563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Слог-слияния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4578" name="Picture 2" descr="https://ds04.infourok.ru/uploads/ex/012a/001536d9-c2d73c17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386"/>
          <a:stretch>
            <a:fillRect/>
          </a:stretch>
        </p:blipFill>
        <p:spPr bwMode="auto">
          <a:xfrm>
            <a:off x="0" y="1496266"/>
            <a:ext cx="9144000" cy="5254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otzyv5.ru/_pu/2/49552751.jpg"/>
          <p:cNvPicPr>
            <a:picLocks noChangeAspect="1" noChangeArrowheads="1"/>
          </p:cNvPicPr>
          <p:nvPr/>
        </p:nvPicPr>
        <p:blipFill>
          <a:blip r:embed="rId2" cstate="print"/>
          <a:srcRect l="10128" t="4771" r="4735" b="24089"/>
          <a:stretch>
            <a:fillRect/>
          </a:stretch>
        </p:blipFill>
        <p:spPr bwMode="auto">
          <a:xfrm>
            <a:off x="1694328" y="115885"/>
            <a:ext cx="5871884" cy="652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wkmrj7VR2sQ/VdOvzmY8mzI/AAAAAAAAE9w/mW_QXtkxy1A/s1600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1168" y="-154838"/>
            <a:ext cx="3046879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Arial" pitchFamily="34" charset="0"/>
              </a:rPr>
              <a:t>Звуки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928" y="645454"/>
            <a:ext cx="18377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447" y="681318"/>
            <a:ext cx="233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согласные</a:t>
            </a:r>
            <a:endParaRPr lang="ru-RU" sz="3600" b="1" dirty="0">
              <a:ln w="1905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6" y="1407459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ударные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4306" y="1416424"/>
            <a:ext cx="201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безударные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16824" y="1837765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твердые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4495" y="1819835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мягкие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671" y="2716306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звонкие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13177" y="2734235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глухие</a:t>
            </a:r>
            <a:endParaRPr lang="ru-RU" sz="2400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6304430" y="1938618"/>
            <a:ext cx="282387" cy="2671483"/>
          </a:xfrm>
          <a:prstGeom prst="rightBrace">
            <a:avLst>
              <a:gd name="adj1" fmla="val 111112"/>
              <a:gd name="adj2" fmla="val 4932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69977" y="3953435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парные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07624" y="3872752"/>
            <a:ext cx="15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непарные</a:t>
            </a:r>
            <a:endParaRPr lang="ru-RU" sz="2400" b="1" dirty="0"/>
          </a:p>
        </p:txBody>
      </p:sp>
      <p:pic>
        <p:nvPicPr>
          <p:cNvPr id="19460" name="Picture 4" descr="https://ds02.infourok.ru/uploads/ex/0231/00048288-d73402e0/img2.jpg"/>
          <p:cNvPicPr>
            <a:picLocks noChangeAspect="1" noChangeArrowheads="1"/>
          </p:cNvPicPr>
          <p:nvPr/>
        </p:nvPicPr>
        <p:blipFill>
          <a:blip r:embed="rId3" cstate="print"/>
          <a:srcRect l="58494" t="53607" r="27388" b="21687"/>
          <a:stretch>
            <a:fillRect/>
          </a:stretch>
        </p:blipFill>
        <p:spPr bwMode="auto">
          <a:xfrm>
            <a:off x="4652681" y="2411505"/>
            <a:ext cx="546420" cy="717177"/>
          </a:xfrm>
          <a:prstGeom prst="rect">
            <a:avLst/>
          </a:prstGeom>
          <a:noFill/>
        </p:spPr>
      </p:pic>
      <p:pic>
        <p:nvPicPr>
          <p:cNvPr id="19462" name="Picture 6" descr="https://ds02.infourok.ru/uploads/ex/0231/00048288-d73402e0/img2.jpg"/>
          <p:cNvPicPr>
            <a:picLocks noChangeAspect="1" noChangeArrowheads="1"/>
          </p:cNvPicPr>
          <p:nvPr/>
        </p:nvPicPr>
        <p:blipFill>
          <a:blip r:embed="rId4" cstate="print"/>
          <a:srcRect l="74216" t="56221" r="12941" b="22341"/>
          <a:stretch>
            <a:fillRect/>
          </a:stretch>
        </p:blipFill>
        <p:spPr bwMode="auto">
          <a:xfrm>
            <a:off x="7790329" y="2298249"/>
            <a:ext cx="627530" cy="78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2.infourok.ru/uploads/ex/0231/00048288-d73402e0/img3.jpg"/>
          <p:cNvPicPr>
            <a:picLocks noChangeAspect="1" noChangeArrowheads="1"/>
          </p:cNvPicPr>
          <p:nvPr/>
        </p:nvPicPr>
        <p:blipFill>
          <a:blip r:embed="rId2" cstate="print"/>
          <a:srcRect l="13137" t="23980" r="9216" b="11943"/>
          <a:stretch>
            <a:fillRect/>
          </a:stretch>
        </p:blipFill>
        <p:spPr bwMode="auto">
          <a:xfrm>
            <a:off x="889055" y="1515035"/>
            <a:ext cx="7681204" cy="4834285"/>
          </a:xfrm>
          <a:prstGeom prst="rect">
            <a:avLst/>
          </a:prstGeom>
          <a:noFill/>
        </p:spPr>
      </p:pic>
      <p:pic>
        <p:nvPicPr>
          <p:cNvPr id="20484" name="Picture 4" descr="http://www.millan.net/minimations/smileys/gehor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258" y="4689278"/>
            <a:ext cx="1340038" cy="1583684"/>
          </a:xfrm>
          <a:prstGeom prst="rect">
            <a:avLst/>
          </a:prstGeom>
          <a:noFill/>
        </p:spPr>
      </p:pic>
      <p:pic>
        <p:nvPicPr>
          <p:cNvPr id="6" name="Picture 2" descr="https://ds02.infourok.ru/uploads/ex/0231/00048288-d73402e0/img3.jpg"/>
          <p:cNvPicPr>
            <a:picLocks noChangeAspect="1" noChangeArrowheads="1"/>
          </p:cNvPicPr>
          <p:nvPr/>
        </p:nvPicPr>
        <p:blipFill>
          <a:blip r:embed="rId2" cstate="print"/>
          <a:srcRect l="13137" t="9127" r="9216" b="77921"/>
          <a:stretch>
            <a:fillRect/>
          </a:stretch>
        </p:blipFill>
        <p:spPr bwMode="auto">
          <a:xfrm>
            <a:off x="889055" y="394447"/>
            <a:ext cx="7681204" cy="97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4.bp.blogspot.com/-6URh6dA220U/WI89XIMsO4I/AAAAAAAAC9k/eox1BxxZB2ImMUDxf8gJcE7866NVZZ46gCLcB/s1600/%25D0%259F%25D1%2580%25D0%25B5%25D0%25B7%25D0%25B5%25D0%25BD%25D1%2582%25D0%25B0%25D1%2586%25D0%25B8%25D1%258F%2BMicrosoft%2B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datas/russkij-jazyk/Zvuki-i-bukvy-v-slovakh/0010-010-Soglasnyj-zvu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1" r="-554" b="11230"/>
          <a:stretch>
            <a:fillRect/>
          </a:stretch>
        </p:blipFill>
        <p:spPr bwMode="auto">
          <a:xfrm>
            <a:off x="-50614" y="394446"/>
            <a:ext cx="9194614" cy="585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.ytimg.com/vi/fOEOOjXXTI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7" y="114117"/>
            <a:ext cx="5267554" cy="2962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9400" y="3305939"/>
            <a:ext cx="863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определить звонкий или глухой согласный звук, можно приложить к шее ладонь:</a:t>
            </a:r>
          </a:p>
          <a:p>
            <a:r>
              <a:rPr lang="ru-RU" dirty="0"/>
              <a:t>Произнесем звук [з]. </a:t>
            </a:r>
            <a:r>
              <a:rPr lang="ru-RU" b="1" i="1" dirty="0"/>
              <a:t>Шея </a:t>
            </a:r>
            <a:r>
              <a:rPr lang="ru-RU" b="1" i="1" dirty="0">
                <a:solidFill>
                  <a:srgbClr val="FF0000"/>
                </a:solidFill>
              </a:rPr>
              <a:t>«вибрирует»</a:t>
            </a:r>
            <a:r>
              <a:rPr lang="ru-RU" b="1" i="1" dirty="0"/>
              <a:t>? </a:t>
            </a:r>
            <a:r>
              <a:rPr lang="ru-RU" dirty="0"/>
              <a:t>Так работают голосовые связки. Поэтому звук [з] — звонкий</a:t>
            </a:r>
          </a:p>
          <a:p>
            <a:r>
              <a:rPr lang="ru-RU" dirty="0"/>
              <a:t>Теперь произнесем звук [с]. </a:t>
            </a:r>
            <a:r>
              <a:rPr lang="ru-RU" b="1" dirty="0"/>
              <a:t>Движения в шее </a:t>
            </a:r>
            <a:r>
              <a:rPr lang="ru-RU" b="1" i="1" dirty="0">
                <a:solidFill>
                  <a:srgbClr val="FF0000"/>
                </a:solidFill>
              </a:rPr>
              <a:t>нет</a:t>
            </a:r>
            <a:r>
              <a:rPr lang="ru-RU" dirty="0"/>
              <a:t>. Значит, в образовании звука [с] голосовые связки не участвуют. Поэтому звук [с] — </a:t>
            </a:r>
            <a:r>
              <a:rPr lang="ru-RU" dirty="0" smtClean="0"/>
              <a:t>глухой.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rustutors.ru/uploads/posts/2019-08/medium/1567282151_bez-zagol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1544636"/>
            <a:ext cx="8375923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7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67149"/>
            <a:ext cx="788670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Arial Black" pitchFamily="34" charset="0"/>
              </a:rPr>
              <a:t>[</a:t>
            </a:r>
            <a:r>
              <a:rPr lang="ru-RU" sz="9600" b="1" dirty="0" smtClean="0">
                <a:latin typeface="Arial Black" pitchFamily="34" charset="0"/>
              </a:rPr>
              <a:t> </a:t>
            </a:r>
            <a:r>
              <a:rPr lang="ru-RU" sz="9600" b="1" dirty="0" err="1" smtClean="0">
                <a:latin typeface="Arial Black" pitchFamily="34" charset="0"/>
              </a:rPr>
              <a:t>р</a:t>
            </a:r>
            <a:r>
              <a:rPr lang="ru-RU" sz="9600" b="1" dirty="0" smtClean="0">
                <a:latin typeface="Arial Black" pitchFamily="34" charset="0"/>
              </a:rPr>
              <a:t> </a:t>
            </a:r>
            <a:r>
              <a:rPr lang="en-US" sz="9600" b="1" dirty="0" smtClean="0">
                <a:latin typeface="Arial Black" pitchFamily="34" charset="0"/>
              </a:rPr>
              <a:t>]</a:t>
            </a:r>
            <a:r>
              <a:rPr lang="ru-RU" sz="9600" b="1" dirty="0" smtClean="0">
                <a:latin typeface="Arial Black" pitchFamily="34" charset="0"/>
              </a:rPr>
              <a:t>      </a:t>
            </a:r>
            <a:r>
              <a:rPr lang="en-US" sz="9600" b="1" dirty="0" smtClean="0">
                <a:latin typeface="Arial Black" pitchFamily="34" charset="0"/>
              </a:rPr>
              <a:t>[</a:t>
            </a:r>
            <a:r>
              <a:rPr lang="ru-RU" sz="9600" b="1" dirty="0" smtClean="0">
                <a:latin typeface="Arial Black" pitchFamily="34" charset="0"/>
              </a:rPr>
              <a:t> </a:t>
            </a:r>
            <a:r>
              <a:rPr lang="ru-RU" sz="9600" b="1" dirty="0" err="1" smtClean="0">
                <a:latin typeface="Arial Black" pitchFamily="34" charset="0"/>
              </a:rPr>
              <a:t>р</a:t>
            </a:r>
            <a:r>
              <a:rPr lang="en-US" sz="9600" b="1" dirty="0" smtClean="0">
                <a:latin typeface="Arial Black" pitchFamily="34" charset="0"/>
              </a:rPr>
              <a:t>’]</a:t>
            </a:r>
            <a:endParaRPr lang="ru-RU" sz="9600" b="1" dirty="0">
              <a:latin typeface="Arial Black" pitchFamily="34" charset="0"/>
            </a:endParaRPr>
          </a:p>
        </p:txBody>
      </p:sp>
      <p:pic>
        <p:nvPicPr>
          <p:cNvPr id="26626" name="Picture 2" descr="http://znakka4estva.ru/uploads/category_items/sources/756833ec9b3262438af24da49fa4e4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3" y="1075765"/>
            <a:ext cx="7076140" cy="530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103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Звуки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[ р ]      [ р’]</vt:lpstr>
      <vt:lpstr>Всегда твердые</vt:lpstr>
      <vt:lpstr>Слог-слияния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cab_301</cp:lastModifiedBy>
  <cp:revision>85</cp:revision>
  <dcterms:created xsi:type="dcterms:W3CDTF">2013-11-19T05:52:05Z</dcterms:created>
  <dcterms:modified xsi:type="dcterms:W3CDTF">2022-01-17T11:03:48Z</dcterms:modified>
</cp:coreProperties>
</file>